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3"/>
  </p:notesMasterIdLst>
  <p:handoutMasterIdLst>
    <p:handoutMasterId r:id="rId84"/>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329"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332"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30" r:id="rId61"/>
    <p:sldId id="311" r:id="rId62"/>
    <p:sldId id="312" r:id="rId63"/>
    <p:sldId id="313" r:id="rId64"/>
    <p:sldId id="314" r:id="rId65"/>
    <p:sldId id="315" r:id="rId66"/>
    <p:sldId id="316" r:id="rId67"/>
    <p:sldId id="331" r:id="rId68"/>
    <p:sldId id="317" r:id="rId69"/>
    <p:sldId id="318" r:id="rId70"/>
    <p:sldId id="333" r:id="rId71"/>
    <p:sldId id="319" r:id="rId72"/>
    <p:sldId id="320" r:id="rId73"/>
    <p:sldId id="321" r:id="rId74"/>
    <p:sldId id="322" r:id="rId75"/>
    <p:sldId id="323" r:id="rId76"/>
    <p:sldId id="324" r:id="rId77"/>
    <p:sldId id="325" r:id="rId78"/>
    <p:sldId id="334" r:id="rId79"/>
    <p:sldId id="327" r:id="rId80"/>
    <p:sldId id="328" r:id="rId81"/>
    <p:sldId id="326" r:id="rId8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56" autoAdjust="0"/>
    <p:restoredTop sz="67480" autoAdjust="0"/>
  </p:normalViewPr>
  <p:slideViewPr>
    <p:cSldViewPr snapToGrid="0">
      <p:cViewPr varScale="1">
        <p:scale>
          <a:sx n="90" d="100"/>
          <a:sy n="90" d="100"/>
        </p:scale>
        <p:origin x="1608" y="2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80" Type="http://schemas.openxmlformats.org/officeDocument/2006/relationships/slide" Target="slides/slide75.xml"/><Relationship Id="rId81" Type="http://schemas.openxmlformats.org/officeDocument/2006/relationships/slide" Target="slides/slide76.xml"/><Relationship Id="rId82" Type="http://schemas.openxmlformats.org/officeDocument/2006/relationships/slide" Target="slides/slide77.xml"/><Relationship Id="rId83" Type="http://schemas.openxmlformats.org/officeDocument/2006/relationships/notesMaster" Target="notesMasters/notesMaster1.xml"/><Relationship Id="rId84" Type="http://schemas.openxmlformats.org/officeDocument/2006/relationships/handoutMaster" Target="handoutMasters/handoutMaster1.xml"/><Relationship Id="rId85" Type="http://schemas.openxmlformats.org/officeDocument/2006/relationships/presProps" Target="presProps.xml"/><Relationship Id="rId86" Type="http://schemas.openxmlformats.org/officeDocument/2006/relationships/viewProps" Target="viewProps.xml"/><Relationship Id="rId87" Type="http://schemas.openxmlformats.org/officeDocument/2006/relationships/theme" Target="theme/theme1.xml"/><Relationship Id="rId88"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7059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Running `kitchen create default-centos-67` would create</a:t>
            </a:r>
            <a:r>
              <a:rPr lang="en-US" baseline="0" dirty="0" smtClean="0"/>
              <a:t> the the one instance that uses the test suite on the platform we want.</a:t>
            </a:r>
          </a:p>
          <a:p>
            <a:endParaRPr lang="en-US" baseline="0" dirty="0" smtClean="0"/>
          </a:p>
          <a:p>
            <a:r>
              <a:rPr lang="en-US" baseline="0" dirty="0" smtClean="0"/>
              <a:t>Typing in that name would be tiring if you had a lot of instances. A shortcut can be used to target the same system `kitchen create default` or `kitchen create centos` or even `kitchen create 67`. This is an example of using the Regular Expression (REGEXP) to specify an instance.</a:t>
            </a:r>
          </a:p>
          <a:p>
            <a:endParaRPr lang="en-US" baseline="0" dirty="0" smtClean="0"/>
          </a:p>
          <a:p>
            <a:r>
              <a:rPr lang="en-US" baseline="0" dirty="0" smtClean="0"/>
              <a:t>When you want to target all of the instances you can run `kitchen create`. This will create all instances. Seeing as how there is only one instance this will work well.</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There is a lot more to the kitchen configuration but being able to modify the driver and platform is a great start.</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55253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Arial" panose="020B0604020202020204" pitchFamily="34" charset="0"/>
                <a:ea typeface="+mn-ea"/>
                <a:cs typeface="Arial" panose="020B0604020202020204" pitchFamily="34" charset="0"/>
              </a:rPr>
              <a:t>Kitchen converge</a:t>
            </a:r>
            <a:r>
              <a:rPr lang="en-US" sz="1200" kern="1200" baseline="0" dirty="0" smtClean="0">
                <a:solidFill>
                  <a:schemeClr val="tx1"/>
                </a:solidFill>
                <a:latin typeface="Arial" panose="020B0604020202020204" pitchFamily="34" charset="0"/>
                <a:ea typeface="+mn-ea"/>
                <a:cs typeface="Arial" panose="020B0604020202020204" pitchFamily="34" charset="0"/>
              </a:rPr>
              <a:t> will create the instance if it is not already created. It will install Chef. Then it applies the recipe to the system examining each of the resources and asking them to take action to place the system into the desired state. What is being tested when kitchen converges a recipe without error?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What is NOT being tested when </a:t>
            </a:r>
            <a:r>
              <a:rPr lang="en-US" sz="1200" kern="1200" dirty="0" smtClean="0">
                <a:solidFill>
                  <a:schemeClr val="tx1"/>
                </a:solidFill>
                <a:latin typeface="Arial" panose="020B0604020202020204" pitchFamily="34" charset="0"/>
                <a:ea typeface="+mn-ea"/>
                <a:cs typeface="Courier New" panose="02070309020205020404" pitchFamily="49" charset="0"/>
              </a:rPr>
              <a:t>kitchen</a:t>
            </a:r>
            <a:r>
              <a:rPr lang="en-US" sz="1200" kern="1200" dirty="0" smtClean="0">
                <a:solidFill>
                  <a:schemeClr val="tx1"/>
                </a:solidFill>
                <a:latin typeface="Arial" panose="020B0604020202020204" pitchFamily="34" charset="0"/>
                <a:ea typeface="+mn-ea"/>
                <a:cs typeface="Arial" panose="020B0604020202020204" pitchFamily="34" charset="0"/>
              </a:rPr>
              <a:t> converges the recipe without error?</a:t>
            </a:r>
          </a:p>
          <a:p>
            <a:endParaRPr lang="en-US" sz="1200" dirty="0" smtClean="0"/>
          </a:p>
          <a:p>
            <a:r>
              <a:rPr lang="en-US" sz="1200" dirty="0" smtClean="0"/>
              <a:t>Instructor Note: Converging the recipe is able to validate that our recipe is defined without error. However, converging a particular recipe does not validate that the intended goal of the recipe has been successfully executed.</a:t>
            </a:r>
          </a:p>
          <a:p>
            <a:endParaRPr lang="en-US" sz="12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a:t>
            </a:r>
            <a:r>
              <a:rPr lang="en-US" dirty="0" err="1" smtClean="0"/>
              <a:t>sudoers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868534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You</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've done it! Setting up tests for the package and file resources now give you the confidence that they are being installed and configured correctly.</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773703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Now both of the cookbooks have a test suite that will ensure if we make changes to them we will catch </a:t>
            </a:r>
            <a:r>
              <a:rPr lang="en-US" baseline="0" smtClean="0"/>
              <a:t>most regressions.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2392952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kitchen.ci/docs/getting-started/creating-cookbo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5.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 Id="rId3" Type="http://schemas.openxmlformats.org/officeDocument/2006/relationships/hyperlink" Target="http://serverspec.org/"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 Id="rId3" Type="http://schemas.openxmlformats.org/officeDocument/2006/relationships/hyperlink" Target="http://serverspec.org/resource_types.html#package"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 Id="rId3" Type="http://schemas.openxmlformats.org/officeDocument/2006/relationships/hyperlink" Target="http://kitchen.ci/docs/getting-started/writing-test"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 Id="rId3" Type="http://schemas.openxmlformats.org/officeDocument/2006/relationships/hyperlink" Target="https://relishapp.com/rspec/rspec-core/v/3-3/docs"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 Id="rId3" Type="http://schemas.openxmlformats.org/officeDocument/2006/relationships/hyperlink" Target="http://serverspec.org/resource_types.html#package"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hyperlink" Target="http://kitchen.ci/docs/getting-started/writing-tes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hyperlink" Target="http://kitchen.ci/docs/getting-started/writing-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hyperlink" Target="http://kitchen.ci/docs/getting-started/writing-tes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 Id="rId3" Type="http://schemas.openxmlformats.org/officeDocument/2006/relationships/hyperlink" Target="http://kitchen.ci/docs/getting-started/writing-test"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hyperlink" Target="http://serverspec.org/resource_types.html#file"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hyperlink" Target="http://serverspec.org/resource_types.html#file"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 Id="rId3" Type="http://schemas.openxmlformats.org/officeDocument/2006/relationships/hyperlink" Target="http://serverspec.org/resource_types.html#file"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4" Type="http://schemas.openxmlformats.org/officeDocument/2006/relationships/hyperlink" Target="http://serverspec.org/resource_types.html#file" TargetMode="External"/><Relationship Id="rId1" Type="http://schemas.openxmlformats.org/officeDocument/2006/relationships/slideLayout" Target="../slideLayouts/slideLayout5.xml"/><Relationship Id="rId2" Type="http://schemas.openxmlformats.org/officeDocument/2006/relationships/notesSlide" Target="../notesSlides/notesSlide59.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 Id="rId3" Type="http://schemas.openxmlformats.org/officeDocument/2006/relationships/hyperlink" Target="http://serverspec.org/resource_types.html#package"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1.xml"/><Relationship Id="rId3" Type="http://schemas.openxmlformats.org/officeDocument/2006/relationships/hyperlink" Target="http://serverspec.org/resource_types.html#file"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4.xml"/></Relationships>
</file>

<file path=ppt/slides/_rels/slide66.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4" Type="http://schemas.openxmlformats.org/officeDocument/2006/relationships/hyperlink" Target="http://serverspec.org/resource_types.html#file" TargetMode="External"/><Relationship Id="rId1" Type="http://schemas.openxmlformats.org/officeDocument/2006/relationships/slideLayout" Target="../slideLayouts/slideLayout5.xml"/><Relationship Id="rId2" Type="http://schemas.openxmlformats.org/officeDocument/2006/relationships/notesSlide" Target="../notesSlides/notesSlide6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4" Type="http://schemas.openxmlformats.org/officeDocument/2006/relationships/hyperlink" Target="http://serverspec.org/resource_types.html#command" TargetMode="External"/><Relationship Id="rId1" Type="http://schemas.openxmlformats.org/officeDocument/2006/relationships/slideLayout" Target="../slideLayouts/slideLayout5.xml"/><Relationship Id="rId2" Type="http://schemas.openxmlformats.org/officeDocument/2006/relationships/notesSlide" Target="../notesSlides/notesSlide6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2.xml"/></Relationships>
</file>

<file path=ppt/slides/_rels/slide74.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4" Type="http://schemas.openxmlformats.org/officeDocument/2006/relationships/hyperlink" Target="http://serverspec.org/resource_types.html#command" TargetMode="External"/><Relationship Id="rId1" Type="http://schemas.openxmlformats.org/officeDocument/2006/relationships/slideLayout" Target="../slideLayouts/slideLayout5.xml"/><Relationship Id="rId2" Type="http://schemas.openxmlformats.org/officeDocument/2006/relationships/notesSlide" Target="../notesSlides/notesSlide7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5.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Testing </a:t>
            </a:r>
            <a:r>
              <a:rPr lang="en-US" dirty="0"/>
              <a:t>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err="1" smtClean="0"/>
              <a:t>UsaGL</a:t>
            </a:r>
            <a:r>
              <a:rPr lang="en-US" sz="2100" dirty="0" smtClean="0"/>
              <a:t>:</a:t>
            </a:r>
            <a:endParaRPr lang="en-US" sz="2100" dirty="0"/>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6208119"/>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800" dirty="0">
                <a:solidFill>
                  <a:srgbClr val="3E4346"/>
                </a:solidFill>
                <a:cs typeface="Courier New" panose="02070309020205020404" pitchFamily="49" charset="0"/>
                <a:hlinkClick r:id="rId3"/>
              </a:rPr>
              <a:t>http://</a:t>
            </a:r>
            <a:r>
              <a:rPr lang="en-US" sz="2800" dirty="0" smtClean="0">
                <a:solidFill>
                  <a:srgbClr val="3E4346"/>
                </a:solidFill>
                <a:cs typeface="Courier New" panose="02070309020205020404" pitchFamily="49" charset="0"/>
                <a:hlinkClick r:id="rId3"/>
              </a:rPr>
              <a:t>kitchen.ci/docs/getting-started/creating-cookbook</a:t>
            </a:r>
            <a:endParaRPr lang="en-US" sz="2800" dirty="0" smtClean="0">
              <a:solidFill>
                <a:srgbClr val="3E4346"/>
              </a:solidFill>
              <a:cs typeface="Courier New" panose="02070309020205020404" pitchFamily="49" charset="0"/>
            </a:endParaRPr>
          </a:p>
          <a:p>
            <a:pPr algn="ctr"/>
            <a:endParaRPr lang="en-US" sz="28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5672668"/>
            <a:ext cx="7180827" cy="487705"/>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30598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6027398"/>
            <a:ext cx="7180827" cy="474987"/>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039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GL: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smtClean="0"/>
              <a:t>GL: </a:t>
            </a:r>
            <a:r>
              <a:rPr lang="en-US" dirty="0" smtClean="0"/>
              <a:t>Edit the Kitchen Configuration File</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a:t># ... REMAINDER OF FILE ...</a:t>
            </a:r>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GL: </a:t>
            </a:r>
            <a:r>
              <a:rPr lang="en-US" dirty="0"/>
              <a:t>Edit the Kitchen Configuration File</a:t>
            </a:r>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a:t>
            </a:r>
            <a:r>
              <a:rPr lang="en-US" sz="2300" dirty="0" smtClean="0"/>
              <a:t>REMAINDER </a:t>
            </a:r>
            <a:r>
              <a:rPr lang="en-US" sz="2300" dirty="0"/>
              <a:t>OF FILE ...</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GL: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GL: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5815483"/>
            <a:ext cx="14373770"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r>
              <a:rPr lang="en-US" dirty="0" smtClean="0"/>
              <a:t>We want to validate that our run-list installs correctly.</a:t>
            </a:r>
          </a:p>
          <a:p>
            <a:endParaRPr lang="en-US" dirty="0"/>
          </a:p>
          <a:p>
            <a:pPr marL="609585" indent="-609585">
              <a:buFont typeface="Wingdings" charset="2"/>
              <a:buChar char="ü"/>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04670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505071"/>
            <a:ext cx="10974132" cy="3403729"/>
          </a:xfrm>
        </p:spPr>
        <p:txBody>
          <a:bodyPr/>
          <a:lstStyle/>
          <a:p>
            <a:r>
              <a:rPr lang="en-US" dirty="0" smtClean="0">
                <a:latin typeface="+mj-lt"/>
              </a:rPr>
              <a:t>What is being tested when </a:t>
            </a:r>
            <a:r>
              <a:rPr lang="en-US" dirty="0" smtClean="0">
                <a:latin typeface="+mj-lt"/>
                <a:cs typeface="Courier New" panose="02070309020205020404" pitchFamily="49" charset="0"/>
              </a:rPr>
              <a:t>kitchen</a:t>
            </a:r>
            <a:r>
              <a:rPr lang="en-US" dirty="0" smtClean="0">
                <a:latin typeface="+mj-lt"/>
              </a:rPr>
              <a:t> converges a recipe without error?</a:t>
            </a:r>
          </a:p>
          <a:p>
            <a:endParaRPr lang="en-US" dirty="0"/>
          </a:p>
          <a:p>
            <a:r>
              <a:rPr lang="en-US" dirty="0">
                <a:latin typeface="+mj-lt"/>
              </a:rPr>
              <a:t>W</a:t>
            </a:r>
            <a:r>
              <a:rPr lang="en-US" dirty="0" smtClean="0">
                <a:latin typeface="+mj-lt"/>
              </a:rPr>
              <a:t>hat is NOT being tested </a:t>
            </a:r>
            <a:r>
              <a:rPr lang="en-US" dirty="0">
                <a:latin typeface="+mj-lt"/>
              </a:rPr>
              <a:t>when </a:t>
            </a:r>
            <a:r>
              <a:rPr lang="en-US" dirty="0">
                <a:latin typeface="+mj-lt"/>
                <a:cs typeface="Courier New" panose="02070309020205020404" pitchFamily="49" charset="0"/>
              </a:rPr>
              <a:t>kitchen</a:t>
            </a:r>
            <a:r>
              <a:rPr lang="en-US" dirty="0">
                <a:latin typeface="+mj-lt"/>
              </a:rPr>
              <a:t> </a:t>
            </a:r>
            <a:r>
              <a:rPr lang="en-US" dirty="0" smtClean="0">
                <a:latin typeface="+mj-lt"/>
              </a:rPr>
              <a:t>converges the recipe without error?</a:t>
            </a:r>
            <a:endParaRPr lang="en-US" dirty="0">
              <a:latin typeface="+mj-lt"/>
            </a:endParaRP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smtClean="0"/>
              <a:t>software </a:t>
            </a:r>
            <a:r>
              <a:rPr lang="en-US" sz="3200" dirty="0"/>
              <a:t>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serverspec.org</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serverspec.org/resource_types.html#package</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Requiring a Test Helper</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kitchen.ci/docs/getting-started/writing-test</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423696" cy="54880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https://</a:t>
            </a:r>
            <a:r>
              <a:rPr lang="en-US" sz="2800" dirty="0" smtClean="0">
                <a:cs typeface="Courier New" panose="02070309020205020404" pitchFamily="49" charset="0"/>
                <a:hlinkClick r:id="rId3"/>
              </a:rPr>
              <a:t>relishapp.com/rspec/rspec-core/v/3-3/docs</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hlinkClick r:id="rId3"/>
              </a:rPr>
              <a:t>http://</a:t>
            </a:r>
            <a:r>
              <a:rPr lang="en-US" sz="2600" dirty="0" smtClean="0">
                <a:cs typeface="Courier New" panose="02070309020205020404" pitchFamily="49" charset="0"/>
                <a:hlinkClick r:id="rId3"/>
              </a:rPr>
              <a:t>serverspec.org/resource_types.html#package</a:t>
            </a:r>
            <a:endParaRPr lang="en-US" sz="2600" dirty="0" smtClean="0">
              <a:cs typeface="Courier New" panose="02070309020205020404" pitchFamily="49" charset="0"/>
            </a:endParaRPr>
          </a:p>
          <a:p>
            <a:pPr algn="ct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51</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GL: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GL: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a:xfrm>
            <a:off x="3013753" y="3506118"/>
            <a:ext cx="12382766" cy="3346421"/>
          </a:xfrm>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3013753" y="3506118"/>
            <a:ext cx="10974132" cy="4271408"/>
          </a:xfrm>
        </p:spPr>
        <p:txBody>
          <a:bodyPr/>
          <a:lstStyle/>
          <a:p>
            <a:r>
              <a:rPr lang="en-US" dirty="0" err="1"/>
              <a:t>ServerSpec</a:t>
            </a:r>
            <a:r>
              <a:rPr lang="en-US" dirty="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The file's mode owner or group. If the file is readable, writeable, or executable. It is even able to verify the data contained within the file.</a:t>
            </a:r>
            <a:endParaRPr lang="en-US" dirty="0"/>
          </a:p>
        </p:txBody>
      </p:sp>
      <p:sp>
        <p:nvSpPr>
          <p:cNvPr id="4" name="Rectangle 3"/>
          <p:cNvSpPr/>
          <p:nvPr/>
        </p:nvSpPr>
        <p:spPr>
          <a:xfrm>
            <a:off x="4064000" y="7777526"/>
            <a:ext cx="8128000" cy="830997"/>
          </a:xfrm>
          <a:prstGeom prst="rect">
            <a:avLst/>
          </a:prstGeom>
        </p:spPr>
        <p:txBody>
          <a:bodyPr>
            <a:spAutoFit/>
          </a:bodyPr>
          <a:lstStyle/>
          <a:p>
            <a:pPr algn="ctr"/>
            <a:r>
              <a:rPr lang="en-US" dirty="0">
                <a:hlinkClick r:id="rId2"/>
              </a:rPr>
              <a:t>http://serverspec.org/resource_types.html#file</a:t>
            </a:r>
            <a:endParaRPr lang="en-US" dirty="0"/>
          </a:p>
          <a:p>
            <a:pPr algn="ctr"/>
            <a:endParaRPr lang="en-US" dirty="0"/>
          </a:p>
        </p:txBody>
      </p:sp>
    </p:spTree>
    <p:extLst>
      <p:ext uri="{BB962C8B-B14F-4D97-AF65-F5344CB8AC3E}">
        <p14:creationId xmlns:p14="http://schemas.microsoft.com/office/powerpoint/2010/main" val="765756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r>
              <a:rPr lang="en-US" sz="2400" dirty="0"/>
              <a:t> </a:t>
            </a:r>
            <a:r>
              <a:rPr lang="en-US" sz="2400" dirty="0" smtClean="0"/>
              <a:t> # ... other tests for packages ...</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serverspec.org/resource_types.html#package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2501" y="6240102"/>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serverspec.org/resource_types.html#file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a:bodyPr>
          <a:lstStyle/>
          <a:p>
            <a:r>
              <a:rPr lang="en-US" dirty="0" smtClean="0"/>
              <a:t>GL: Return to the Cookbook Directory</a:t>
            </a:r>
            <a:endParaRPr lang="en-US" dirty="0"/>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195090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ü"/>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ü"/>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ü"/>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ü"/>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2063489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ü"/>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ü"/>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ü"/>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ü"/>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74</a:t>
            </a:fld>
            <a:endParaRPr lang="en-US" dirty="0"/>
          </a:p>
        </p:txBody>
      </p:sp>
    </p:spTree>
    <p:extLst>
      <p:ext uri="{BB962C8B-B14F-4D97-AF65-F5344CB8AC3E}">
        <p14:creationId xmlns:p14="http://schemas.microsoft.com/office/powerpoint/2010/main" val="2015938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75</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76</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16039</TotalTime>
  <Words>8088</Words>
  <Application>Microsoft Macintosh PowerPoint</Application>
  <PresentationFormat>Custom</PresentationFormat>
  <Paragraphs>1075</Paragraphs>
  <Slides>77</Slides>
  <Notes>76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77</vt:i4>
      </vt:variant>
    </vt:vector>
  </HeadingPairs>
  <TitlesOfParts>
    <vt:vector size="83" baseType="lpstr">
      <vt:lpstr>Arial (Body)</vt:lpstr>
      <vt:lpstr>Courier New</vt:lpstr>
      <vt:lpstr>Gill Sans MT</vt:lpstr>
      <vt:lpstr>Wingdings</vt:lpstr>
      <vt:lpstr>Arial</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Kitchen Test Matrix</vt:lpstr>
      <vt:lpstr>Example: Kitchen Test Matrix</vt:lpstr>
      <vt:lpstr>Group Exercise: Test Configuration</vt:lpstr>
      <vt:lpstr>GL: Move into the Cookbook's Directory</vt:lpstr>
      <vt:lpstr>GL: Edit the Kitchen Configuration File</vt:lpstr>
      <vt:lpstr>GL: Edit the Kitchen Configuration File</vt:lpstr>
      <vt:lpstr>GL: Look at the Test Matrix</vt:lpstr>
      <vt:lpstr>Converging a Cookbook</vt:lpstr>
      <vt:lpstr>Kitchen Create</vt:lpstr>
      <vt:lpstr>Group Exercise: Kitchen Converge</vt:lpstr>
      <vt:lpstr>GL: Converge the Cookbook</vt:lpstr>
      <vt:lpstr>Lab: Converge the Recipe for Apache</vt:lpstr>
      <vt:lpstr>Lab: Configuring Test Kitchen for Apache</vt:lpstr>
      <vt:lpstr>Lab: Return Home and Move into the Cookbook</vt:lpstr>
      <vt:lpstr>Lab: Converge the Cookbook</vt:lpstr>
      <vt:lpstr>Lab: Converge the Recipe for Apache</vt:lpstr>
      <vt:lpstr>Test Kitchen</vt:lpstr>
      <vt:lpstr>Test Kitchen</vt:lpstr>
      <vt:lpstr>The First Test</vt:lpstr>
      <vt:lpstr>Kitchen Verify</vt:lpstr>
      <vt:lpstr>Kitchen Destroy</vt:lpstr>
      <vt:lpstr>Kitchen Test</vt:lpstr>
      <vt:lpstr>ServerSpec</vt:lpstr>
      <vt:lpstr>Example: Is the 'tree' Package Installed?</vt:lpstr>
      <vt:lpstr>GL: Requiring a Test Helper</vt:lpstr>
      <vt:lpstr>GL: Describing the Test Context</vt:lpstr>
      <vt:lpstr>GL: Our Assertion in a spec File</vt:lpstr>
      <vt:lpstr>Where do Tests Live?</vt:lpstr>
      <vt:lpstr>Where do Tests Live?</vt:lpstr>
      <vt:lpstr>Where do Tests Live?</vt:lpstr>
      <vt:lpstr>Where do Tests Live?</vt:lpstr>
      <vt:lpstr>GL: Return Home and Move into the Cookbook</vt:lpstr>
      <vt:lpstr>GL: Running the Specification</vt:lpstr>
      <vt:lpstr>GL: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GL: Return to the Cookbook Directory</vt:lpstr>
      <vt:lpstr>Lab: Running the Specification</vt:lpstr>
      <vt:lpstr>Lab: Commit Your Work</vt:lpstr>
      <vt:lpstr>Lab: More Tests</vt:lpstr>
      <vt:lpstr>Testing</vt:lpstr>
      <vt:lpstr>Testing Our Webserver</vt:lpstr>
      <vt:lpstr>Testing</vt:lpstr>
      <vt:lpstr>Lab: Testing Apache</vt:lpstr>
      <vt:lpstr>Lab: Return Home and 'cd cookbooks/apache' </vt:lpstr>
      <vt:lpstr>Lab: What Does the Webserver Say?</vt:lpstr>
      <vt:lpstr>Lab: Commit Your Work</vt:lpstr>
      <vt:lpstr>Lab: Testing Apache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2105</cp:revision>
  <cp:lastPrinted>2015-02-07T23:49:10Z</cp:lastPrinted>
  <dcterms:created xsi:type="dcterms:W3CDTF">2012-09-13T17:36:07Z</dcterms:created>
  <dcterms:modified xsi:type="dcterms:W3CDTF">2016-02-26T22:49:11Z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